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1"/>
  </p:handoutMasterIdLst>
  <p:sldIdLst>
    <p:sldId id="256" r:id="rId2"/>
    <p:sldId id="258" r:id="rId3"/>
    <p:sldId id="266" r:id="rId4"/>
    <p:sldId id="259" r:id="rId5"/>
    <p:sldId id="267" r:id="rId6"/>
    <p:sldId id="269" r:id="rId7"/>
    <p:sldId id="271" r:id="rId8"/>
    <p:sldId id="270" r:id="rId9"/>
    <p:sldId id="263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>
          <p15:clr>
            <a:srgbClr val="A4A3A4"/>
          </p15:clr>
        </p15:guide>
        <p15:guide id="2" pos="2880">
          <p15:clr>
            <a:srgbClr val="A4A3A4"/>
          </p15:clr>
        </p15:guide>
        <p15:guide id="3" pos="295">
          <p15:clr>
            <a:srgbClr val="A4A3A4"/>
          </p15:clr>
        </p15:guide>
        <p15:guide id="4" pos="54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ABC6"/>
    <a:srgbClr val="F44F51"/>
    <a:srgbClr val="F1753F"/>
    <a:srgbClr val="F4F0EC"/>
    <a:srgbClr val="F68B9B"/>
    <a:srgbClr val="EAE4CC"/>
    <a:srgbClr val="A692F7"/>
    <a:srgbClr val="3F34AB"/>
    <a:srgbClr val="785BF3"/>
    <a:srgbClr val="A7A9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108" y="762"/>
      </p:cViewPr>
      <p:guideLst>
        <p:guide orient="horz" pos="2205"/>
        <p:guide pos="2880"/>
        <p:guide pos="295"/>
        <p:guide pos="546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CA4B4-6350-40F7-8499-3D2A466A6160}" type="datetimeFigureOut">
              <a:rPr lang="ko-KR" altLang="en-US" smtClean="0"/>
              <a:pPr/>
              <a:t>2016-09-22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2A1C69-CF26-402B-B448-D8A14A5869D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07086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2028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33476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02154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그림 7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480" r="13148" b="45584"/>
          <a:stretch/>
        </p:blipFill>
        <p:spPr>
          <a:xfrm>
            <a:off x="0" y="2087266"/>
            <a:ext cx="9144000" cy="4770734"/>
          </a:xfrm>
          <a:prstGeom prst="rect">
            <a:avLst/>
          </a:prstGeom>
        </p:spPr>
      </p:pic>
      <p:grpSp>
        <p:nvGrpSpPr>
          <p:cNvPr id="78" name="그룹 77"/>
          <p:cNvGrpSpPr/>
          <p:nvPr userDrawn="1"/>
        </p:nvGrpSpPr>
        <p:grpSpPr>
          <a:xfrm>
            <a:off x="8163574" y="1"/>
            <a:ext cx="987073" cy="1014440"/>
            <a:chOff x="8163574" y="1"/>
            <a:chExt cx="987073" cy="1014440"/>
          </a:xfrm>
        </p:grpSpPr>
        <p:sp>
          <p:nvSpPr>
            <p:cNvPr id="79" name="이등변 삼각형 78"/>
            <p:cNvSpPr/>
            <p:nvPr/>
          </p:nvSpPr>
          <p:spPr>
            <a:xfrm>
              <a:off x="8163574" y="1"/>
              <a:ext cx="588284" cy="507987"/>
            </a:xfrm>
            <a:prstGeom prst="triangl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이등변 삼각형 79"/>
            <p:cNvSpPr/>
            <p:nvPr/>
          </p:nvSpPr>
          <p:spPr>
            <a:xfrm flipV="1">
              <a:off x="8457427" y="768"/>
              <a:ext cx="588284" cy="507987"/>
            </a:xfrm>
            <a:prstGeom prst="triangle">
              <a:avLst/>
            </a:prstGeom>
            <a:solidFill>
              <a:srgbClr val="F44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이등변 삼각형 59"/>
            <p:cNvSpPr/>
            <p:nvPr/>
          </p:nvSpPr>
          <p:spPr>
            <a:xfrm>
              <a:off x="8751569" y="1"/>
              <a:ext cx="399078" cy="507987"/>
            </a:xfrm>
            <a:custGeom>
              <a:avLst/>
              <a:gdLst/>
              <a:ahLst/>
              <a:cxnLst/>
              <a:rect l="l" t="t" r="r" b="b"/>
              <a:pathLst>
                <a:path w="1801943" h="2293698">
                  <a:moveTo>
                    <a:pt x="1328128" y="0"/>
                  </a:moveTo>
                  <a:lnTo>
                    <a:pt x="1801943" y="818286"/>
                  </a:lnTo>
                  <a:lnTo>
                    <a:pt x="1801943" y="2293698"/>
                  </a:lnTo>
                  <a:lnTo>
                    <a:pt x="0" y="22936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이등변 삼각형 81"/>
            <p:cNvSpPr/>
            <p:nvPr/>
          </p:nvSpPr>
          <p:spPr>
            <a:xfrm flipV="1">
              <a:off x="8164226" y="506454"/>
              <a:ext cx="588284" cy="50798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이등변 삼각형 82"/>
            <p:cNvSpPr/>
            <p:nvPr/>
          </p:nvSpPr>
          <p:spPr>
            <a:xfrm>
              <a:off x="8457529" y="505687"/>
              <a:ext cx="588284" cy="50798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이등변 삼각형 112"/>
            <p:cNvSpPr/>
            <p:nvPr/>
          </p:nvSpPr>
          <p:spPr>
            <a:xfrm flipV="1">
              <a:off x="8750833" y="506454"/>
              <a:ext cx="399814" cy="507987"/>
            </a:xfrm>
            <a:custGeom>
              <a:avLst/>
              <a:gdLst/>
              <a:ahLst/>
              <a:cxnLst/>
              <a:rect l="l" t="t" r="r" b="b"/>
              <a:pathLst>
                <a:path w="1805266" h="2293698">
                  <a:moveTo>
                    <a:pt x="0" y="2293698"/>
                  </a:moveTo>
                  <a:lnTo>
                    <a:pt x="1805266" y="2293698"/>
                  </a:lnTo>
                  <a:lnTo>
                    <a:pt x="1805266" y="824025"/>
                  </a:lnTo>
                  <a:lnTo>
                    <a:pt x="1328128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이등변 삼각형 115"/>
            <p:cNvSpPr/>
            <p:nvPr/>
          </p:nvSpPr>
          <p:spPr>
            <a:xfrm flipV="1">
              <a:off x="9045710" y="768"/>
              <a:ext cx="104936" cy="181227"/>
            </a:xfrm>
            <a:custGeom>
              <a:avLst/>
              <a:gdLst/>
              <a:ahLst/>
              <a:cxnLst/>
              <a:rect l="l" t="t" r="r" b="b"/>
              <a:pathLst>
                <a:path w="473815" h="818286">
                  <a:moveTo>
                    <a:pt x="0" y="818286"/>
                  </a:moveTo>
                  <a:lnTo>
                    <a:pt x="473815" y="818286"/>
                  </a:lnTo>
                  <a:lnTo>
                    <a:pt x="473815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6" name="그룹 85"/>
          <p:cNvGrpSpPr/>
          <p:nvPr userDrawn="1"/>
        </p:nvGrpSpPr>
        <p:grpSpPr>
          <a:xfrm flipH="1" flipV="1">
            <a:off x="13718" y="1"/>
            <a:ext cx="739931" cy="760446"/>
            <a:chOff x="8163574" y="1"/>
            <a:chExt cx="987073" cy="1014440"/>
          </a:xfrm>
        </p:grpSpPr>
        <p:sp>
          <p:nvSpPr>
            <p:cNvPr id="87" name="이등변 삼각형 86"/>
            <p:cNvSpPr/>
            <p:nvPr/>
          </p:nvSpPr>
          <p:spPr>
            <a:xfrm>
              <a:off x="8163574" y="1"/>
              <a:ext cx="588284" cy="507987"/>
            </a:xfrm>
            <a:prstGeom prst="triangl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이등변 삼각형 87"/>
            <p:cNvSpPr/>
            <p:nvPr/>
          </p:nvSpPr>
          <p:spPr>
            <a:xfrm flipV="1">
              <a:off x="8457427" y="768"/>
              <a:ext cx="588284" cy="507987"/>
            </a:xfrm>
            <a:prstGeom prst="triangle">
              <a:avLst/>
            </a:prstGeom>
            <a:solidFill>
              <a:srgbClr val="F44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이등변 삼각형 59"/>
            <p:cNvSpPr/>
            <p:nvPr/>
          </p:nvSpPr>
          <p:spPr>
            <a:xfrm>
              <a:off x="8751569" y="1"/>
              <a:ext cx="399078" cy="507987"/>
            </a:xfrm>
            <a:custGeom>
              <a:avLst/>
              <a:gdLst/>
              <a:ahLst/>
              <a:cxnLst/>
              <a:rect l="l" t="t" r="r" b="b"/>
              <a:pathLst>
                <a:path w="1801943" h="2293698">
                  <a:moveTo>
                    <a:pt x="1328128" y="0"/>
                  </a:moveTo>
                  <a:lnTo>
                    <a:pt x="1801943" y="818286"/>
                  </a:lnTo>
                  <a:lnTo>
                    <a:pt x="1801943" y="2293698"/>
                  </a:lnTo>
                  <a:lnTo>
                    <a:pt x="0" y="22936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이등변 삼각형 89"/>
            <p:cNvSpPr/>
            <p:nvPr/>
          </p:nvSpPr>
          <p:spPr>
            <a:xfrm flipV="1">
              <a:off x="8164226" y="506454"/>
              <a:ext cx="588284" cy="50798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이등변 삼각형 90"/>
            <p:cNvSpPr/>
            <p:nvPr/>
          </p:nvSpPr>
          <p:spPr>
            <a:xfrm>
              <a:off x="8457529" y="505687"/>
              <a:ext cx="588284" cy="50798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이등변 삼각형 112"/>
            <p:cNvSpPr/>
            <p:nvPr/>
          </p:nvSpPr>
          <p:spPr>
            <a:xfrm flipV="1">
              <a:off x="8750833" y="506454"/>
              <a:ext cx="399814" cy="507987"/>
            </a:xfrm>
            <a:custGeom>
              <a:avLst/>
              <a:gdLst/>
              <a:ahLst/>
              <a:cxnLst/>
              <a:rect l="l" t="t" r="r" b="b"/>
              <a:pathLst>
                <a:path w="1805266" h="2293698">
                  <a:moveTo>
                    <a:pt x="0" y="2293698"/>
                  </a:moveTo>
                  <a:lnTo>
                    <a:pt x="1805266" y="2293698"/>
                  </a:lnTo>
                  <a:lnTo>
                    <a:pt x="1805266" y="824025"/>
                  </a:lnTo>
                  <a:lnTo>
                    <a:pt x="1328128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이등변 삼각형 115"/>
            <p:cNvSpPr/>
            <p:nvPr/>
          </p:nvSpPr>
          <p:spPr>
            <a:xfrm flipV="1">
              <a:off x="9045710" y="768"/>
              <a:ext cx="104936" cy="181227"/>
            </a:xfrm>
            <a:custGeom>
              <a:avLst/>
              <a:gdLst/>
              <a:ahLst/>
              <a:cxnLst/>
              <a:rect l="l" t="t" r="r" b="b"/>
              <a:pathLst>
                <a:path w="473815" h="818286">
                  <a:moveTo>
                    <a:pt x="0" y="818286"/>
                  </a:moveTo>
                  <a:lnTo>
                    <a:pt x="473815" y="818286"/>
                  </a:lnTo>
                  <a:lnTo>
                    <a:pt x="473815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5702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8" t="-19619" r="8228" b="2563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5" name="그룹 4"/>
          <p:cNvGrpSpPr/>
          <p:nvPr userDrawn="1"/>
        </p:nvGrpSpPr>
        <p:grpSpPr>
          <a:xfrm rot="16200000">
            <a:off x="265577" y="-265577"/>
            <a:ext cx="980729" cy="1511881"/>
            <a:chOff x="4687107" y="-12700"/>
            <a:chExt cx="4456895" cy="6870700"/>
          </a:xfrm>
        </p:grpSpPr>
        <p:sp>
          <p:nvSpPr>
            <p:cNvPr id="6" name="이등변 삼각형 117"/>
            <p:cNvSpPr/>
            <p:nvPr/>
          </p:nvSpPr>
          <p:spPr>
            <a:xfrm flipV="1">
              <a:off x="8663079" y="4564303"/>
              <a:ext cx="480923" cy="830561"/>
            </a:xfrm>
            <a:custGeom>
              <a:avLst/>
              <a:gdLst/>
              <a:ahLst/>
              <a:cxnLst/>
              <a:rect l="l" t="t" r="r" b="b"/>
              <a:pathLst>
                <a:path w="480923" h="830561">
                  <a:moveTo>
                    <a:pt x="0" y="830561"/>
                  </a:moveTo>
                  <a:lnTo>
                    <a:pt x="480923" y="830561"/>
                  </a:lnTo>
                  <a:lnTo>
                    <a:pt x="480923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>
              <a:off x="4687107" y="-12700"/>
              <a:ext cx="2656256" cy="2293698"/>
            </a:xfrm>
            <a:prstGeom prst="triangl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7"/>
            <p:cNvSpPr/>
            <p:nvPr/>
          </p:nvSpPr>
          <p:spPr>
            <a:xfrm flipV="1">
              <a:off x="6013929" y="-9235"/>
              <a:ext cx="2656256" cy="2293698"/>
            </a:xfrm>
            <a:prstGeom prst="triangle">
              <a:avLst/>
            </a:prstGeom>
            <a:solidFill>
              <a:srgbClr val="F44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59"/>
            <p:cNvSpPr/>
            <p:nvPr/>
          </p:nvSpPr>
          <p:spPr>
            <a:xfrm>
              <a:off x="7342058" y="-12700"/>
              <a:ext cx="1801943" cy="2293698"/>
            </a:xfrm>
            <a:custGeom>
              <a:avLst/>
              <a:gdLst/>
              <a:ahLst/>
              <a:cxnLst/>
              <a:rect l="l" t="t" r="r" b="b"/>
              <a:pathLst>
                <a:path w="1801943" h="2293698">
                  <a:moveTo>
                    <a:pt x="1328128" y="0"/>
                  </a:moveTo>
                  <a:lnTo>
                    <a:pt x="1801943" y="818286"/>
                  </a:lnTo>
                  <a:lnTo>
                    <a:pt x="1801943" y="2293698"/>
                  </a:lnTo>
                  <a:lnTo>
                    <a:pt x="0" y="22936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flipV="1">
              <a:off x="4690050" y="2274069"/>
              <a:ext cx="2656256" cy="2293698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/>
            <p:cNvSpPr/>
            <p:nvPr/>
          </p:nvSpPr>
          <p:spPr>
            <a:xfrm>
              <a:off x="6014392" y="2270605"/>
              <a:ext cx="2656256" cy="229369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2"/>
            <p:cNvSpPr/>
            <p:nvPr/>
          </p:nvSpPr>
          <p:spPr>
            <a:xfrm flipV="1">
              <a:off x="7338735" y="2274069"/>
              <a:ext cx="1805266" cy="2293698"/>
            </a:xfrm>
            <a:custGeom>
              <a:avLst/>
              <a:gdLst/>
              <a:ahLst/>
              <a:cxnLst/>
              <a:rect l="l" t="t" r="r" b="b"/>
              <a:pathLst>
                <a:path w="1805266" h="2293698">
                  <a:moveTo>
                    <a:pt x="0" y="2293698"/>
                  </a:moveTo>
                  <a:lnTo>
                    <a:pt x="1805266" y="2293698"/>
                  </a:lnTo>
                  <a:lnTo>
                    <a:pt x="1805266" y="824025"/>
                  </a:lnTo>
                  <a:lnTo>
                    <a:pt x="1328128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14"/>
            <p:cNvSpPr/>
            <p:nvPr/>
          </p:nvSpPr>
          <p:spPr>
            <a:xfrm>
              <a:off x="8675778" y="3755677"/>
              <a:ext cx="468222" cy="808627"/>
            </a:xfrm>
            <a:custGeom>
              <a:avLst/>
              <a:gdLst/>
              <a:ahLst/>
              <a:cxnLst/>
              <a:rect l="l" t="t" r="r" b="b"/>
              <a:pathLst>
                <a:path w="468222" h="808627">
                  <a:moveTo>
                    <a:pt x="468222" y="0"/>
                  </a:moveTo>
                  <a:lnTo>
                    <a:pt x="468222" y="808627"/>
                  </a:lnTo>
                  <a:lnTo>
                    <a:pt x="0" y="8086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15"/>
            <p:cNvSpPr/>
            <p:nvPr/>
          </p:nvSpPr>
          <p:spPr>
            <a:xfrm flipV="1">
              <a:off x="8670186" y="-9235"/>
              <a:ext cx="473815" cy="818286"/>
            </a:xfrm>
            <a:custGeom>
              <a:avLst/>
              <a:gdLst/>
              <a:ahLst/>
              <a:cxnLst/>
              <a:rect l="l" t="t" r="r" b="b"/>
              <a:pathLst>
                <a:path w="473815" h="818286">
                  <a:moveTo>
                    <a:pt x="0" y="818286"/>
                  </a:moveTo>
                  <a:lnTo>
                    <a:pt x="473815" y="818286"/>
                  </a:lnTo>
                  <a:lnTo>
                    <a:pt x="473815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/>
            <p:cNvSpPr/>
            <p:nvPr/>
          </p:nvSpPr>
          <p:spPr>
            <a:xfrm flipV="1">
              <a:off x="6021964" y="4564302"/>
              <a:ext cx="2656256" cy="2293698"/>
            </a:xfrm>
            <a:prstGeom prst="triangl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23"/>
            <p:cNvSpPr/>
            <p:nvPr/>
          </p:nvSpPr>
          <p:spPr>
            <a:xfrm>
              <a:off x="7346306" y="4564302"/>
              <a:ext cx="1797696" cy="2293698"/>
            </a:xfrm>
            <a:custGeom>
              <a:avLst/>
              <a:gdLst/>
              <a:ahLst/>
              <a:cxnLst/>
              <a:rect l="l" t="t" r="r" b="b"/>
              <a:pathLst>
                <a:path w="1797696" h="2293698">
                  <a:moveTo>
                    <a:pt x="1328128" y="0"/>
                  </a:moveTo>
                  <a:lnTo>
                    <a:pt x="1797696" y="810952"/>
                  </a:lnTo>
                  <a:lnTo>
                    <a:pt x="1797696" y="2293698"/>
                  </a:lnTo>
                  <a:lnTo>
                    <a:pt x="0" y="2293698"/>
                  </a:lnTo>
                  <a:close/>
                </a:path>
              </a:pathLst>
            </a:custGeom>
            <a:solidFill>
              <a:srgbClr val="F44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/>
          <p:cNvGrpSpPr/>
          <p:nvPr userDrawn="1"/>
        </p:nvGrpSpPr>
        <p:grpSpPr>
          <a:xfrm rot="5400000" flipH="1">
            <a:off x="5610011" y="-753060"/>
            <a:ext cx="2780928" cy="4287047"/>
            <a:chOff x="4687107" y="-12700"/>
            <a:chExt cx="4456895" cy="6870700"/>
          </a:xfrm>
        </p:grpSpPr>
        <p:sp>
          <p:nvSpPr>
            <p:cNvPr id="18" name="이등변 삼각형 117"/>
            <p:cNvSpPr/>
            <p:nvPr/>
          </p:nvSpPr>
          <p:spPr>
            <a:xfrm flipV="1">
              <a:off x="8663079" y="4564303"/>
              <a:ext cx="480923" cy="830561"/>
            </a:xfrm>
            <a:custGeom>
              <a:avLst/>
              <a:gdLst/>
              <a:ahLst/>
              <a:cxnLst/>
              <a:rect l="l" t="t" r="r" b="b"/>
              <a:pathLst>
                <a:path w="480923" h="830561">
                  <a:moveTo>
                    <a:pt x="0" y="830561"/>
                  </a:moveTo>
                  <a:lnTo>
                    <a:pt x="480923" y="830561"/>
                  </a:lnTo>
                  <a:lnTo>
                    <a:pt x="480923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/>
            <p:cNvSpPr/>
            <p:nvPr/>
          </p:nvSpPr>
          <p:spPr>
            <a:xfrm>
              <a:off x="4687107" y="-12700"/>
              <a:ext cx="2656256" cy="2293698"/>
            </a:xfrm>
            <a:prstGeom prst="triangl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/>
            <p:cNvSpPr/>
            <p:nvPr/>
          </p:nvSpPr>
          <p:spPr>
            <a:xfrm flipV="1">
              <a:off x="6013929" y="-9235"/>
              <a:ext cx="2656256" cy="2293698"/>
            </a:xfrm>
            <a:prstGeom prst="triangle">
              <a:avLst/>
            </a:prstGeom>
            <a:solidFill>
              <a:srgbClr val="F44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59"/>
            <p:cNvSpPr/>
            <p:nvPr/>
          </p:nvSpPr>
          <p:spPr>
            <a:xfrm>
              <a:off x="7342058" y="-12700"/>
              <a:ext cx="1801943" cy="2293698"/>
            </a:xfrm>
            <a:custGeom>
              <a:avLst/>
              <a:gdLst/>
              <a:ahLst/>
              <a:cxnLst/>
              <a:rect l="l" t="t" r="r" b="b"/>
              <a:pathLst>
                <a:path w="1801943" h="2293698">
                  <a:moveTo>
                    <a:pt x="1328128" y="0"/>
                  </a:moveTo>
                  <a:lnTo>
                    <a:pt x="1801943" y="818286"/>
                  </a:lnTo>
                  <a:lnTo>
                    <a:pt x="1801943" y="2293698"/>
                  </a:lnTo>
                  <a:lnTo>
                    <a:pt x="0" y="22936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/>
            <p:cNvSpPr/>
            <p:nvPr/>
          </p:nvSpPr>
          <p:spPr>
            <a:xfrm flipV="1">
              <a:off x="4690050" y="2274069"/>
              <a:ext cx="2656256" cy="2293698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/>
            <p:cNvSpPr/>
            <p:nvPr/>
          </p:nvSpPr>
          <p:spPr>
            <a:xfrm>
              <a:off x="6014392" y="2270605"/>
              <a:ext cx="2656256" cy="229369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112"/>
            <p:cNvSpPr/>
            <p:nvPr/>
          </p:nvSpPr>
          <p:spPr>
            <a:xfrm flipV="1">
              <a:off x="7338735" y="2274069"/>
              <a:ext cx="1805266" cy="2293698"/>
            </a:xfrm>
            <a:custGeom>
              <a:avLst/>
              <a:gdLst/>
              <a:ahLst/>
              <a:cxnLst/>
              <a:rect l="l" t="t" r="r" b="b"/>
              <a:pathLst>
                <a:path w="1805266" h="2293698">
                  <a:moveTo>
                    <a:pt x="0" y="2293698"/>
                  </a:moveTo>
                  <a:lnTo>
                    <a:pt x="1805266" y="2293698"/>
                  </a:lnTo>
                  <a:lnTo>
                    <a:pt x="1805266" y="824025"/>
                  </a:lnTo>
                  <a:lnTo>
                    <a:pt x="1328128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114"/>
            <p:cNvSpPr/>
            <p:nvPr/>
          </p:nvSpPr>
          <p:spPr>
            <a:xfrm>
              <a:off x="8675778" y="3755677"/>
              <a:ext cx="468222" cy="808627"/>
            </a:xfrm>
            <a:custGeom>
              <a:avLst/>
              <a:gdLst/>
              <a:ahLst/>
              <a:cxnLst/>
              <a:rect l="l" t="t" r="r" b="b"/>
              <a:pathLst>
                <a:path w="468222" h="808627">
                  <a:moveTo>
                    <a:pt x="468222" y="0"/>
                  </a:moveTo>
                  <a:lnTo>
                    <a:pt x="468222" y="808627"/>
                  </a:lnTo>
                  <a:lnTo>
                    <a:pt x="0" y="8086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115"/>
            <p:cNvSpPr/>
            <p:nvPr/>
          </p:nvSpPr>
          <p:spPr>
            <a:xfrm flipV="1">
              <a:off x="8670186" y="-9235"/>
              <a:ext cx="473815" cy="818286"/>
            </a:xfrm>
            <a:custGeom>
              <a:avLst/>
              <a:gdLst/>
              <a:ahLst/>
              <a:cxnLst/>
              <a:rect l="l" t="t" r="r" b="b"/>
              <a:pathLst>
                <a:path w="473815" h="818286">
                  <a:moveTo>
                    <a:pt x="0" y="818286"/>
                  </a:moveTo>
                  <a:lnTo>
                    <a:pt x="473815" y="818286"/>
                  </a:lnTo>
                  <a:lnTo>
                    <a:pt x="473815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/>
            <p:cNvSpPr/>
            <p:nvPr/>
          </p:nvSpPr>
          <p:spPr>
            <a:xfrm flipV="1">
              <a:off x="6021964" y="4564302"/>
              <a:ext cx="2656256" cy="2293698"/>
            </a:xfrm>
            <a:prstGeom prst="triangl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123"/>
            <p:cNvSpPr/>
            <p:nvPr/>
          </p:nvSpPr>
          <p:spPr>
            <a:xfrm>
              <a:off x="7346306" y="4564302"/>
              <a:ext cx="1797696" cy="2293698"/>
            </a:xfrm>
            <a:custGeom>
              <a:avLst/>
              <a:gdLst/>
              <a:ahLst/>
              <a:cxnLst/>
              <a:rect l="l" t="t" r="r" b="b"/>
              <a:pathLst>
                <a:path w="1797696" h="2293698">
                  <a:moveTo>
                    <a:pt x="1328128" y="0"/>
                  </a:moveTo>
                  <a:lnTo>
                    <a:pt x="1797696" y="810952"/>
                  </a:lnTo>
                  <a:lnTo>
                    <a:pt x="1797696" y="2293698"/>
                  </a:lnTo>
                  <a:lnTo>
                    <a:pt x="0" y="2293698"/>
                  </a:lnTo>
                  <a:close/>
                </a:path>
              </a:pathLst>
            </a:custGeom>
            <a:solidFill>
              <a:srgbClr val="F44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06305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 userDrawn="1"/>
        </p:nvGrpSpPr>
        <p:grpSpPr>
          <a:xfrm>
            <a:off x="8163574" y="1"/>
            <a:ext cx="987073" cy="1014440"/>
            <a:chOff x="8163574" y="1"/>
            <a:chExt cx="987073" cy="1014440"/>
          </a:xfrm>
        </p:grpSpPr>
        <p:sp>
          <p:nvSpPr>
            <p:cNvPr id="14" name="이등변 삼각형 13"/>
            <p:cNvSpPr/>
            <p:nvPr/>
          </p:nvSpPr>
          <p:spPr>
            <a:xfrm>
              <a:off x="8163574" y="1"/>
              <a:ext cx="588284" cy="507987"/>
            </a:xfrm>
            <a:prstGeom prst="triangl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/>
            <p:cNvSpPr/>
            <p:nvPr/>
          </p:nvSpPr>
          <p:spPr>
            <a:xfrm flipV="1">
              <a:off x="8457427" y="768"/>
              <a:ext cx="588284" cy="507987"/>
            </a:xfrm>
            <a:prstGeom prst="triangle">
              <a:avLst/>
            </a:prstGeom>
            <a:solidFill>
              <a:srgbClr val="F44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59"/>
            <p:cNvSpPr/>
            <p:nvPr/>
          </p:nvSpPr>
          <p:spPr>
            <a:xfrm>
              <a:off x="8751569" y="1"/>
              <a:ext cx="399078" cy="507987"/>
            </a:xfrm>
            <a:custGeom>
              <a:avLst/>
              <a:gdLst/>
              <a:ahLst/>
              <a:cxnLst/>
              <a:rect l="l" t="t" r="r" b="b"/>
              <a:pathLst>
                <a:path w="1801943" h="2293698">
                  <a:moveTo>
                    <a:pt x="1328128" y="0"/>
                  </a:moveTo>
                  <a:lnTo>
                    <a:pt x="1801943" y="818286"/>
                  </a:lnTo>
                  <a:lnTo>
                    <a:pt x="1801943" y="2293698"/>
                  </a:lnTo>
                  <a:lnTo>
                    <a:pt x="0" y="22936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 flipV="1">
              <a:off x="8164226" y="506454"/>
              <a:ext cx="588284" cy="50798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/>
            <p:cNvSpPr/>
            <p:nvPr/>
          </p:nvSpPr>
          <p:spPr>
            <a:xfrm>
              <a:off x="8457529" y="505687"/>
              <a:ext cx="588284" cy="50798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12"/>
            <p:cNvSpPr/>
            <p:nvPr/>
          </p:nvSpPr>
          <p:spPr>
            <a:xfrm flipV="1">
              <a:off x="8750833" y="506454"/>
              <a:ext cx="399814" cy="507987"/>
            </a:xfrm>
            <a:custGeom>
              <a:avLst/>
              <a:gdLst/>
              <a:ahLst/>
              <a:cxnLst/>
              <a:rect l="l" t="t" r="r" b="b"/>
              <a:pathLst>
                <a:path w="1805266" h="2293698">
                  <a:moveTo>
                    <a:pt x="0" y="2293698"/>
                  </a:moveTo>
                  <a:lnTo>
                    <a:pt x="1805266" y="2293698"/>
                  </a:lnTo>
                  <a:lnTo>
                    <a:pt x="1805266" y="824025"/>
                  </a:lnTo>
                  <a:lnTo>
                    <a:pt x="1328128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15"/>
            <p:cNvSpPr/>
            <p:nvPr/>
          </p:nvSpPr>
          <p:spPr>
            <a:xfrm flipV="1">
              <a:off x="9045710" y="768"/>
              <a:ext cx="104936" cy="181227"/>
            </a:xfrm>
            <a:custGeom>
              <a:avLst/>
              <a:gdLst/>
              <a:ahLst/>
              <a:cxnLst/>
              <a:rect l="l" t="t" r="r" b="b"/>
              <a:pathLst>
                <a:path w="473815" h="818286">
                  <a:moveTo>
                    <a:pt x="0" y="818286"/>
                  </a:moveTo>
                  <a:lnTo>
                    <a:pt x="473815" y="818286"/>
                  </a:lnTo>
                  <a:lnTo>
                    <a:pt x="473815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1" name="그룹 20"/>
          <p:cNvGrpSpPr/>
          <p:nvPr userDrawn="1"/>
        </p:nvGrpSpPr>
        <p:grpSpPr>
          <a:xfrm flipH="1" flipV="1">
            <a:off x="13718" y="1"/>
            <a:ext cx="739931" cy="760446"/>
            <a:chOff x="8163574" y="1"/>
            <a:chExt cx="987073" cy="1014440"/>
          </a:xfrm>
        </p:grpSpPr>
        <p:sp>
          <p:nvSpPr>
            <p:cNvPr id="22" name="이등변 삼각형 21"/>
            <p:cNvSpPr/>
            <p:nvPr/>
          </p:nvSpPr>
          <p:spPr>
            <a:xfrm>
              <a:off x="8163574" y="1"/>
              <a:ext cx="588284" cy="507987"/>
            </a:xfrm>
            <a:prstGeom prst="triangl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/>
            <p:cNvSpPr/>
            <p:nvPr/>
          </p:nvSpPr>
          <p:spPr>
            <a:xfrm flipV="1">
              <a:off x="8457427" y="768"/>
              <a:ext cx="588284" cy="507987"/>
            </a:xfrm>
            <a:prstGeom prst="triangle">
              <a:avLst/>
            </a:prstGeom>
            <a:solidFill>
              <a:srgbClr val="F44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59"/>
            <p:cNvSpPr/>
            <p:nvPr/>
          </p:nvSpPr>
          <p:spPr>
            <a:xfrm>
              <a:off x="8751569" y="1"/>
              <a:ext cx="399078" cy="507987"/>
            </a:xfrm>
            <a:custGeom>
              <a:avLst/>
              <a:gdLst/>
              <a:ahLst/>
              <a:cxnLst/>
              <a:rect l="l" t="t" r="r" b="b"/>
              <a:pathLst>
                <a:path w="1801943" h="2293698">
                  <a:moveTo>
                    <a:pt x="1328128" y="0"/>
                  </a:moveTo>
                  <a:lnTo>
                    <a:pt x="1801943" y="818286"/>
                  </a:lnTo>
                  <a:lnTo>
                    <a:pt x="1801943" y="2293698"/>
                  </a:lnTo>
                  <a:lnTo>
                    <a:pt x="0" y="22936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/>
            <p:cNvSpPr/>
            <p:nvPr/>
          </p:nvSpPr>
          <p:spPr>
            <a:xfrm flipV="1">
              <a:off x="8164226" y="506454"/>
              <a:ext cx="588284" cy="50798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/>
            <p:cNvSpPr/>
            <p:nvPr/>
          </p:nvSpPr>
          <p:spPr>
            <a:xfrm>
              <a:off x="8457529" y="505687"/>
              <a:ext cx="588284" cy="50798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112"/>
            <p:cNvSpPr/>
            <p:nvPr/>
          </p:nvSpPr>
          <p:spPr>
            <a:xfrm flipV="1">
              <a:off x="8750833" y="506454"/>
              <a:ext cx="399814" cy="507987"/>
            </a:xfrm>
            <a:custGeom>
              <a:avLst/>
              <a:gdLst/>
              <a:ahLst/>
              <a:cxnLst/>
              <a:rect l="l" t="t" r="r" b="b"/>
              <a:pathLst>
                <a:path w="1805266" h="2293698">
                  <a:moveTo>
                    <a:pt x="0" y="2293698"/>
                  </a:moveTo>
                  <a:lnTo>
                    <a:pt x="1805266" y="2293698"/>
                  </a:lnTo>
                  <a:lnTo>
                    <a:pt x="1805266" y="824025"/>
                  </a:lnTo>
                  <a:lnTo>
                    <a:pt x="1328128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이등변 삼각형 115"/>
            <p:cNvSpPr/>
            <p:nvPr/>
          </p:nvSpPr>
          <p:spPr>
            <a:xfrm flipV="1">
              <a:off x="9045710" y="768"/>
              <a:ext cx="104936" cy="181227"/>
            </a:xfrm>
            <a:custGeom>
              <a:avLst/>
              <a:gdLst/>
              <a:ahLst/>
              <a:cxnLst/>
              <a:rect l="l" t="t" r="r" b="b"/>
              <a:pathLst>
                <a:path w="473815" h="818286">
                  <a:moveTo>
                    <a:pt x="0" y="818286"/>
                  </a:moveTo>
                  <a:lnTo>
                    <a:pt x="473815" y="818286"/>
                  </a:lnTo>
                  <a:lnTo>
                    <a:pt x="473815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81686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 userDrawn="1"/>
        </p:nvGrpSpPr>
        <p:grpSpPr>
          <a:xfrm>
            <a:off x="8163574" y="1"/>
            <a:ext cx="987073" cy="1014440"/>
            <a:chOff x="8163574" y="1"/>
            <a:chExt cx="987073" cy="1014440"/>
          </a:xfrm>
        </p:grpSpPr>
        <p:sp>
          <p:nvSpPr>
            <p:cNvPr id="6" name="이등변 삼각형 5"/>
            <p:cNvSpPr/>
            <p:nvPr/>
          </p:nvSpPr>
          <p:spPr>
            <a:xfrm>
              <a:off x="8163574" y="1"/>
              <a:ext cx="588284" cy="507987"/>
            </a:xfrm>
            <a:prstGeom prst="triangl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flipV="1">
              <a:off x="8457427" y="768"/>
              <a:ext cx="588284" cy="507987"/>
            </a:xfrm>
            <a:prstGeom prst="triangle">
              <a:avLst/>
            </a:prstGeom>
            <a:solidFill>
              <a:srgbClr val="F44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이등변 삼각형 59"/>
            <p:cNvSpPr/>
            <p:nvPr/>
          </p:nvSpPr>
          <p:spPr>
            <a:xfrm>
              <a:off x="8751569" y="1"/>
              <a:ext cx="399078" cy="507987"/>
            </a:xfrm>
            <a:custGeom>
              <a:avLst/>
              <a:gdLst/>
              <a:ahLst/>
              <a:cxnLst/>
              <a:rect l="l" t="t" r="r" b="b"/>
              <a:pathLst>
                <a:path w="1801943" h="2293698">
                  <a:moveTo>
                    <a:pt x="1328128" y="0"/>
                  </a:moveTo>
                  <a:lnTo>
                    <a:pt x="1801943" y="818286"/>
                  </a:lnTo>
                  <a:lnTo>
                    <a:pt x="1801943" y="2293698"/>
                  </a:lnTo>
                  <a:lnTo>
                    <a:pt x="0" y="22936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flipV="1">
              <a:off x="8164226" y="506454"/>
              <a:ext cx="588284" cy="50798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8457529" y="505687"/>
              <a:ext cx="588284" cy="50798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12"/>
            <p:cNvSpPr/>
            <p:nvPr/>
          </p:nvSpPr>
          <p:spPr>
            <a:xfrm flipV="1">
              <a:off x="8750833" y="506454"/>
              <a:ext cx="399814" cy="507987"/>
            </a:xfrm>
            <a:custGeom>
              <a:avLst/>
              <a:gdLst/>
              <a:ahLst/>
              <a:cxnLst/>
              <a:rect l="l" t="t" r="r" b="b"/>
              <a:pathLst>
                <a:path w="1805266" h="2293698">
                  <a:moveTo>
                    <a:pt x="0" y="2293698"/>
                  </a:moveTo>
                  <a:lnTo>
                    <a:pt x="1805266" y="2293698"/>
                  </a:lnTo>
                  <a:lnTo>
                    <a:pt x="1805266" y="824025"/>
                  </a:lnTo>
                  <a:lnTo>
                    <a:pt x="1328128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5"/>
            <p:cNvSpPr/>
            <p:nvPr/>
          </p:nvSpPr>
          <p:spPr>
            <a:xfrm flipV="1">
              <a:off x="9045710" y="768"/>
              <a:ext cx="104936" cy="181227"/>
            </a:xfrm>
            <a:custGeom>
              <a:avLst/>
              <a:gdLst/>
              <a:ahLst/>
              <a:cxnLst/>
              <a:rect l="l" t="t" r="r" b="b"/>
              <a:pathLst>
                <a:path w="473815" h="818286">
                  <a:moveTo>
                    <a:pt x="0" y="818286"/>
                  </a:moveTo>
                  <a:lnTo>
                    <a:pt x="473815" y="818286"/>
                  </a:lnTo>
                  <a:lnTo>
                    <a:pt x="473815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 userDrawn="1"/>
        </p:nvGrpSpPr>
        <p:grpSpPr>
          <a:xfrm flipH="1" flipV="1">
            <a:off x="13718" y="1"/>
            <a:ext cx="739931" cy="760446"/>
            <a:chOff x="8163574" y="1"/>
            <a:chExt cx="987073" cy="1014440"/>
          </a:xfrm>
        </p:grpSpPr>
        <p:sp>
          <p:nvSpPr>
            <p:cNvPr id="14" name="이등변 삼각형 13"/>
            <p:cNvSpPr/>
            <p:nvPr/>
          </p:nvSpPr>
          <p:spPr>
            <a:xfrm>
              <a:off x="8163574" y="1"/>
              <a:ext cx="588284" cy="507987"/>
            </a:xfrm>
            <a:prstGeom prst="triangle">
              <a:avLst/>
            </a:pr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/>
            <p:cNvSpPr/>
            <p:nvPr/>
          </p:nvSpPr>
          <p:spPr>
            <a:xfrm flipV="1">
              <a:off x="8457427" y="768"/>
              <a:ext cx="588284" cy="507987"/>
            </a:xfrm>
            <a:prstGeom prst="triangle">
              <a:avLst/>
            </a:prstGeom>
            <a:solidFill>
              <a:srgbClr val="F44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59"/>
            <p:cNvSpPr/>
            <p:nvPr/>
          </p:nvSpPr>
          <p:spPr>
            <a:xfrm>
              <a:off x="8751569" y="1"/>
              <a:ext cx="399078" cy="507987"/>
            </a:xfrm>
            <a:custGeom>
              <a:avLst/>
              <a:gdLst/>
              <a:ahLst/>
              <a:cxnLst/>
              <a:rect l="l" t="t" r="r" b="b"/>
              <a:pathLst>
                <a:path w="1801943" h="2293698">
                  <a:moveTo>
                    <a:pt x="1328128" y="0"/>
                  </a:moveTo>
                  <a:lnTo>
                    <a:pt x="1801943" y="818286"/>
                  </a:lnTo>
                  <a:lnTo>
                    <a:pt x="1801943" y="2293698"/>
                  </a:lnTo>
                  <a:lnTo>
                    <a:pt x="0" y="22936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/>
            <p:cNvSpPr/>
            <p:nvPr/>
          </p:nvSpPr>
          <p:spPr>
            <a:xfrm flipV="1">
              <a:off x="8164226" y="506454"/>
              <a:ext cx="588284" cy="50798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/>
            <p:cNvSpPr/>
            <p:nvPr/>
          </p:nvSpPr>
          <p:spPr>
            <a:xfrm>
              <a:off x="8457529" y="505687"/>
              <a:ext cx="588284" cy="50798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12"/>
            <p:cNvSpPr/>
            <p:nvPr/>
          </p:nvSpPr>
          <p:spPr>
            <a:xfrm flipV="1">
              <a:off x="8750833" y="506454"/>
              <a:ext cx="399814" cy="507987"/>
            </a:xfrm>
            <a:custGeom>
              <a:avLst/>
              <a:gdLst/>
              <a:ahLst/>
              <a:cxnLst/>
              <a:rect l="l" t="t" r="r" b="b"/>
              <a:pathLst>
                <a:path w="1805266" h="2293698">
                  <a:moveTo>
                    <a:pt x="0" y="2293698"/>
                  </a:moveTo>
                  <a:lnTo>
                    <a:pt x="1805266" y="2293698"/>
                  </a:lnTo>
                  <a:lnTo>
                    <a:pt x="1805266" y="824025"/>
                  </a:lnTo>
                  <a:lnTo>
                    <a:pt x="1328128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15"/>
            <p:cNvSpPr/>
            <p:nvPr/>
          </p:nvSpPr>
          <p:spPr>
            <a:xfrm flipV="1">
              <a:off x="9045710" y="768"/>
              <a:ext cx="104936" cy="181227"/>
            </a:xfrm>
            <a:custGeom>
              <a:avLst/>
              <a:gdLst/>
              <a:ahLst/>
              <a:cxnLst/>
              <a:rect l="l" t="t" r="r" b="b"/>
              <a:pathLst>
                <a:path w="473815" h="818286">
                  <a:moveTo>
                    <a:pt x="0" y="818286"/>
                  </a:moveTo>
                  <a:lnTo>
                    <a:pt x="473815" y="818286"/>
                  </a:lnTo>
                  <a:lnTo>
                    <a:pt x="473815" y="0"/>
                  </a:lnTo>
                  <a:close/>
                </a:path>
              </a:pathLst>
            </a:custGeom>
            <a:pattFill prst="dkUp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57801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17693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6107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6050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7" r:id="rId7"/>
    <p:sldLayoutId id="2147483668" r:id="rId8"/>
    <p:sldLayoutId id="2147483666" r:id="rId9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23528" y="2924944"/>
            <a:ext cx="531925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HW1 : WAVE</a:t>
            </a:r>
            <a:endParaRPr lang="en-US" altLang="ko-KR" sz="6600" dirty="0">
              <a:solidFill>
                <a:schemeClr val="tx1">
                  <a:lumMod val="85000"/>
                  <a:lumOff val="1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95536" y="3933056"/>
            <a:ext cx="77768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b="1" dirty="0" err="1" smtClean="0">
                <a:solidFill>
                  <a:srgbClr val="4AABC6"/>
                </a:solidFill>
                <a:latin typeface="나눔고딕" pitchFamily="50" charset="-127"/>
                <a:ea typeface="나눔고딕" pitchFamily="50" charset="-127"/>
              </a:rPr>
              <a:t>문왕종</a:t>
            </a:r>
            <a:r>
              <a:rPr lang="en-US" altLang="ko-KR" sz="3600" b="1" dirty="0" smtClean="0">
                <a:solidFill>
                  <a:srgbClr val="4AABC6"/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3600" b="1" dirty="0" smtClean="0">
                <a:solidFill>
                  <a:srgbClr val="4AABC6"/>
                </a:solidFill>
                <a:latin typeface="나눔고딕" pitchFamily="50" charset="-127"/>
                <a:ea typeface="나눔고딕" pitchFamily="50" charset="-127"/>
              </a:rPr>
              <a:t>이동하</a:t>
            </a:r>
            <a:r>
              <a:rPr lang="en-US" altLang="ko-KR" sz="3600" b="1" dirty="0" smtClean="0">
                <a:solidFill>
                  <a:srgbClr val="4AABC6"/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3600" b="1" dirty="0" smtClean="0">
                <a:solidFill>
                  <a:srgbClr val="4AABC6"/>
                </a:solidFill>
                <a:latin typeface="나눔고딕" pitchFamily="50" charset="-127"/>
                <a:ea typeface="나눔고딕" pitchFamily="50" charset="-127"/>
              </a:rPr>
              <a:t>김정환</a:t>
            </a:r>
            <a:r>
              <a:rPr lang="en-US" altLang="ko-KR" sz="3600" b="1" dirty="0" smtClean="0">
                <a:solidFill>
                  <a:srgbClr val="4AABC6"/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3600" b="1" dirty="0" smtClean="0">
                <a:solidFill>
                  <a:srgbClr val="4AABC6"/>
                </a:solidFill>
                <a:latin typeface="나눔고딕" pitchFamily="50" charset="-127"/>
                <a:ea typeface="나눔고딕" pitchFamily="50" charset="-127"/>
              </a:rPr>
              <a:t>정영진</a:t>
            </a:r>
            <a:r>
              <a:rPr lang="en-US" altLang="ko-KR" sz="3600" b="1" dirty="0" smtClean="0">
                <a:solidFill>
                  <a:srgbClr val="4AABC6"/>
                </a:solidFill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3600" b="1" dirty="0" smtClean="0">
                <a:solidFill>
                  <a:srgbClr val="4AABC6"/>
                </a:solidFill>
                <a:latin typeface="나눔고딕" pitchFamily="50" charset="-127"/>
                <a:ea typeface="나눔고딕" pitchFamily="50" charset="-127"/>
              </a:rPr>
              <a:t>성지원</a:t>
            </a:r>
            <a:endParaRPr lang="ko-KR" altLang="en-US" sz="3600" b="1" dirty="0">
              <a:solidFill>
                <a:srgbClr val="4AABC6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0" name="이등변 삼각형 59"/>
          <p:cNvSpPr/>
          <p:nvPr/>
        </p:nvSpPr>
        <p:spPr>
          <a:xfrm>
            <a:off x="7342057" y="0"/>
            <a:ext cx="1801943" cy="2293698"/>
          </a:xfrm>
          <a:custGeom>
            <a:avLst/>
            <a:gdLst/>
            <a:ahLst/>
            <a:cxnLst/>
            <a:rect l="l" t="t" r="r" b="b"/>
            <a:pathLst>
              <a:path w="1801943" h="2293698">
                <a:moveTo>
                  <a:pt x="1328128" y="0"/>
                </a:moveTo>
                <a:lnTo>
                  <a:pt x="1801943" y="818286"/>
                </a:lnTo>
                <a:lnTo>
                  <a:pt x="1801943" y="2293698"/>
                </a:lnTo>
                <a:lnTo>
                  <a:pt x="0" y="22936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이등변 삼각형 59"/>
          <p:cNvSpPr/>
          <p:nvPr/>
        </p:nvSpPr>
        <p:spPr>
          <a:xfrm flipH="1">
            <a:off x="0" y="0"/>
            <a:ext cx="680950" cy="866783"/>
          </a:xfrm>
          <a:custGeom>
            <a:avLst/>
            <a:gdLst/>
            <a:ahLst/>
            <a:cxnLst/>
            <a:rect l="l" t="t" r="r" b="b"/>
            <a:pathLst>
              <a:path w="1801943" h="2293698">
                <a:moveTo>
                  <a:pt x="1328128" y="0"/>
                </a:moveTo>
                <a:lnTo>
                  <a:pt x="1801943" y="818286"/>
                </a:lnTo>
                <a:lnTo>
                  <a:pt x="1801943" y="2293698"/>
                </a:lnTo>
                <a:lnTo>
                  <a:pt x="0" y="22936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1" name="이등변 삼각형 130"/>
          <p:cNvSpPr/>
          <p:nvPr/>
        </p:nvSpPr>
        <p:spPr>
          <a:xfrm flipH="1">
            <a:off x="178879" y="862855"/>
            <a:ext cx="1003793" cy="86678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6084168" y="0"/>
            <a:ext cx="2132856" cy="2132856"/>
          </a:xfrm>
          <a:prstGeom prst="rect">
            <a:avLst/>
          </a:prstGeom>
          <a:solidFill>
            <a:srgbClr val="4AA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8208912" y="2132856"/>
            <a:ext cx="935088" cy="14401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7740352" y="1412776"/>
            <a:ext cx="1080120" cy="10801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0" y="0"/>
            <a:ext cx="260648" cy="2606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251520" y="260648"/>
            <a:ext cx="395536" cy="395536"/>
          </a:xfrm>
          <a:prstGeom prst="rect">
            <a:avLst/>
          </a:prstGeom>
          <a:solidFill>
            <a:srgbClr val="4AA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0" y="648072"/>
            <a:ext cx="260648" cy="2606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279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60" grpId="0" animBg="1"/>
      <p:bldP spid="129" grpId="0" animBg="1"/>
      <p:bldP spid="13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2411760" y="1424061"/>
            <a:ext cx="3498073" cy="3177384"/>
            <a:chOff x="2411760" y="1340768"/>
            <a:chExt cx="3498073" cy="3177384"/>
          </a:xfrm>
        </p:grpSpPr>
        <p:sp>
          <p:nvSpPr>
            <p:cNvPr id="2" name="직사각형 1"/>
            <p:cNvSpPr/>
            <p:nvPr/>
          </p:nvSpPr>
          <p:spPr>
            <a:xfrm>
              <a:off x="2411760" y="3201691"/>
              <a:ext cx="3498073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6000" dirty="0" smtClean="0">
                  <a:solidFill>
                    <a:schemeClr val="bg1">
                      <a:lumMod val="75000"/>
                    </a:schemeClr>
                  </a:solidFill>
                  <a:latin typeface="나눔고딕 Bold" pitchFamily="50" charset="-127"/>
                  <a:ea typeface="나눔고딕 Bold" pitchFamily="50" charset="-127"/>
                </a:rPr>
                <a:t>WAVE</a:t>
              </a:r>
              <a:r>
                <a:rPr lang="ko-KR" altLang="en-US" sz="6000" dirty="0" smtClean="0">
                  <a:solidFill>
                    <a:schemeClr val="bg1">
                      <a:lumMod val="75000"/>
                    </a:schemeClr>
                  </a:solidFill>
                  <a:latin typeface="나눔고딕 Bold" pitchFamily="50" charset="-127"/>
                  <a:ea typeface="나눔고딕 Bold" pitchFamily="50" charset="-127"/>
                </a:rPr>
                <a:t>란</a:t>
              </a:r>
              <a:r>
                <a:rPr lang="en-US" altLang="ko-KR" sz="6000" dirty="0" smtClean="0">
                  <a:solidFill>
                    <a:schemeClr val="bg1">
                      <a:lumMod val="75000"/>
                    </a:schemeClr>
                  </a:solidFill>
                  <a:latin typeface="나눔고딕 Bold" pitchFamily="50" charset="-127"/>
                  <a:ea typeface="나눔고딕 Bold" pitchFamily="50" charset="-127"/>
                </a:rPr>
                <a:t>?</a:t>
              </a:r>
              <a:endParaRPr lang="en-US" altLang="ko-KR" sz="6000" dirty="0" smtClean="0">
                <a:solidFill>
                  <a:schemeClr val="bg1">
                    <a:lumMod val="75000"/>
                  </a:schemeClr>
                </a:solidFill>
                <a:latin typeface="나눔고딕 Bold" pitchFamily="50" charset="-127"/>
                <a:ea typeface="나눔고딕 Bold" pitchFamily="50" charset="-127"/>
              </a:endParaRP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3244778" y="4118042"/>
              <a:ext cx="18473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altLang="ko-KR" sz="2000" dirty="0" smtClean="0">
                <a:solidFill>
                  <a:schemeClr val="accent5">
                    <a:lumMod val="75000"/>
                  </a:schemeClr>
                </a:solidFill>
                <a:latin typeface="나눔고딕 Bold" pitchFamily="50" charset="-127"/>
                <a:ea typeface="나눔고딕 Bold" pitchFamily="50" charset="-127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3407258" y="1340768"/>
              <a:ext cx="2329484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3800" dirty="0" smtClean="0">
                  <a:solidFill>
                    <a:srgbClr val="4AABC6"/>
                  </a:solidFill>
                  <a:latin typeface="나눔고딕 Bold" pitchFamily="50" charset="-127"/>
                  <a:ea typeface="나눔고딕 Bold" pitchFamily="50" charset="-127"/>
                </a:rPr>
                <a:t>01</a:t>
              </a: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8205780" y="0"/>
            <a:ext cx="936104" cy="9361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7236296" y="0"/>
            <a:ext cx="936104" cy="93610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8205780" y="980728"/>
            <a:ext cx="936104" cy="936104"/>
          </a:xfrm>
          <a:prstGeom prst="rect">
            <a:avLst/>
          </a:prstGeom>
          <a:solidFill>
            <a:srgbClr val="4AA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971600" y="5921896"/>
            <a:ext cx="936104" cy="9361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0" y="4941168"/>
            <a:ext cx="936104" cy="93610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0" y="5921896"/>
            <a:ext cx="936104" cy="936104"/>
          </a:xfrm>
          <a:prstGeom prst="rect">
            <a:avLst/>
          </a:prstGeom>
          <a:solidFill>
            <a:srgbClr val="4AA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740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691679" y="155339"/>
            <a:ext cx="5832649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WAVE</a:t>
            </a:r>
          </a:p>
          <a:p>
            <a:pPr algn="ctr"/>
            <a:r>
              <a:rPr lang="en-US" altLang="ko-KR" sz="2000" dirty="0" smtClean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(Wireless Access for Vehicle Environment)</a:t>
            </a:r>
            <a:endParaRPr lang="en-US" altLang="ko-KR" sz="2000" dirty="0">
              <a:solidFill>
                <a:schemeClr val="accent5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4289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0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8745332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83164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4289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0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8745332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83164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http://cfile29.uf.tistory.com/image/2150443A55E7954C15052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16" y="1484784"/>
            <a:ext cx="7487852" cy="446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549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691679" y="155339"/>
            <a:ext cx="5832649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WAVE</a:t>
            </a:r>
          </a:p>
          <a:p>
            <a:pPr algn="ctr"/>
            <a:r>
              <a:rPr lang="en-US" altLang="ko-KR" sz="2000" dirty="0" smtClean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(Wireless Access for Vehicle Environment)</a:t>
            </a:r>
            <a:endParaRPr lang="en-US" altLang="ko-KR" sz="2000" dirty="0">
              <a:solidFill>
                <a:schemeClr val="accent5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4289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0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8745332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83164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4289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0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8745332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83164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439651" y="1772816"/>
            <a:ext cx="633670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고속으로 주행하는 차량환경에서 통신서비스를 제공하기 </a:t>
            </a:r>
            <a:endParaRPr lang="en-US" altLang="ko-KR" dirty="0" smtClean="0"/>
          </a:p>
          <a:p>
            <a:r>
              <a:rPr lang="ko-KR" altLang="en-US" dirty="0" smtClean="0"/>
              <a:t>위하여 특화된 차세대 </a:t>
            </a:r>
            <a:r>
              <a:rPr lang="en-US" altLang="ko-KR" dirty="0" smtClean="0"/>
              <a:t>ITS </a:t>
            </a:r>
            <a:r>
              <a:rPr lang="ko-KR" altLang="en-US" dirty="0" smtClean="0"/>
              <a:t>통신 기술</a:t>
            </a:r>
            <a:r>
              <a:rPr lang="en-US" altLang="ko-KR" dirty="0" smtClean="0"/>
              <a:t>( </a:t>
            </a:r>
            <a:r>
              <a:rPr lang="ko-KR" altLang="en-US" dirty="0" smtClean="0"/>
              <a:t>기존의 통신방식의 한계를 해결하기 위하여 출현한 기술</a:t>
            </a:r>
            <a:r>
              <a:rPr lang="en-US" altLang="ko-KR" dirty="0" smtClean="0"/>
              <a:t>) </a:t>
            </a:r>
            <a:r>
              <a:rPr lang="ko-KR" altLang="en-US" dirty="0" smtClean="0"/>
              <a:t>한계</a:t>
            </a:r>
            <a:r>
              <a:rPr lang="en-US" altLang="ko-KR" dirty="0"/>
              <a:t> </a:t>
            </a:r>
            <a:r>
              <a:rPr lang="en-US" altLang="ko-KR" dirty="0" smtClean="0"/>
              <a:t>: </a:t>
            </a:r>
            <a:r>
              <a:rPr lang="ko-KR" altLang="en-US" dirty="0"/>
              <a:t>차량에서의 무선 인터넷을 포함하는 </a:t>
            </a:r>
            <a:r>
              <a:rPr lang="en-US" altLang="ko-KR" dirty="0"/>
              <a:t>ITS</a:t>
            </a:r>
            <a:r>
              <a:rPr lang="ko-KR" altLang="en-US" dirty="0"/>
              <a:t>에서 요구하는 다양한 서비스 및 높은 전송속도를 수용하는데 한계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DSRC(Dedicated Short Range Communication) </a:t>
            </a:r>
            <a:r>
              <a:rPr lang="ko-KR" altLang="en-US" dirty="0" smtClean="0"/>
              <a:t>기술의 일종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V2I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V2V </a:t>
            </a:r>
            <a:r>
              <a:rPr lang="ko-KR" altLang="en-US" dirty="0" smtClean="0"/>
              <a:t>통신을 지원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최대 </a:t>
            </a:r>
            <a:r>
              <a:rPr lang="en-US" altLang="ko-KR" dirty="0"/>
              <a:t>200km/h </a:t>
            </a:r>
            <a:r>
              <a:rPr lang="ko-KR" altLang="en-US" dirty="0"/>
              <a:t>속도의 차량 주행 환경을 지원하고</a:t>
            </a:r>
            <a:r>
              <a:rPr lang="en-US" altLang="ko-KR" dirty="0"/>
              <a:t>, </a:t>
            </a:r>
            <a:r>
              <a:rPr lang="ko-KR" altLang="en-US" dirty="0"/>
              <a:t>안전 운행의 경우 </a:t>
            </a:r>
            <a:r>
              <a:rPr lang="en-US" altLang="ko-KR" dirty="0"/>
              <a:t>1km</a:t>
            </a:r>
            <a:r>
              <a:rPr lang="ko-KR" altLang="en-US" dirty="0" smtClean="0"/>
              <a:t>까지의 </a:t>
            </a:r>
            <a:r>
              <a:rPr lang="ko-KR" altLang="en-US" dirty="0"/>
              <a:t>전송거리를 제공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4336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1691679" y="155339"/>
            <a:ext cx="5832649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WAVE</a:t>
            </a:r>
          </a:p>
          <a:p>
            <a:pPr algn="ctr"/>
            <a:r>
              <a:rPr lang="en-US" altLang="ko-KR" sz="2000" dirty="0" smtClean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(Wireless Access for Vehicle Environment)</a:t>
            </a:r>
            <a:endParaRPr lang="en-US" altLang="ko-KR" sz="2000" dirty="0">
              <a:solidFill>
                <a:schemeClr val="accent5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4289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0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8745332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83164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4289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/>
          <p:cNvSpPr/>
          <p:nvPr/>
        </p:nvSpPr>
        <p:spPr>
          <a:xfrm>
            <a:off x="0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8745332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83164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490153"/>
              </p:ext>
            </p:extLst>
          </p:nvPr>
        </p:nvGraphicFramePr>
        <p:xfrm>
          <a:off x="1115616" y="1412776"/>
          <a:ext cx="6984777" cy="414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8259"/>
                <a:gridCol w="2328259"/>
                <a:gridCol w="2328259"/>
              </a:tblGrid>
              <a:tr h="1390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</a:rPr>
                        <a:t> 구분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 DSRC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 WAVE </a:t>
                      </a:r>
                    </a:p>
                  </a:txBody>
                  <a:tcPr marL="0" marR="0" marT="0" marB="0" anchor="ctr"/>
                </a:tc>
              </a:tr>
              <a:tr h="139040">
                <a:tc>
                  <a:txBody>
                    <a:bodyPr/>
                    <a:lstStyle/>
                    <a:p>
                      <a:pPr algn="ctr"/>
                      <a:r>
                        <a:rPr lang="ko-KR" altLang="en-US">
                          <a:effectLst/>
                        </a:rPr>
                        <a:t> 사용주파수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 5.795~5.815GHz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 5.85GHz~5.925GHz 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</a:rPr>
                        <a:t> 단일 노변기지국 범위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 30m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 1km 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>
                          <a:effectLst/>
                        </a:rPr>
                        <a:t> 변조 방식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 ASK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 OFDM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</a:rPr>
                        <a:t> 채널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</a:rPr>
                        <a:t> </a:t>
                      </a:r>
                      <a:r>
                        <a:rPr lang="en-US" altLang="ko-KR" dirty="0">
                          <a:effectLst/>
                        </a:rPr>
                        <a:t>7</a:t>
                      </a:r>
                      <a:r>
                        <a:rPr lang="ko-KR" altLang="en-US" dirty="0">
                          <a:effectLst/>
                        </a:rPr>
                        <a:t>개</a:t>
                      </a:r>
                    </a:p>
                    <a:p>
                      <a:pPr algn="ctr"/>
                      <a:r>
                        <a:rPr lang="ko-KR" altLang="en-US" dirty="0">
                          <a:effectLst/>
                        </a:rPr>
                        <a:t> 서비스채널</a:t>
                      </a:r>
                      <a:r>
                        <a:rPr lang="en-US" altLang="ko-KR" dirty="0">
                          <a:effectLst/>
                        </a:rPr>
                        <a:t>:4</a:t>
                      </a:r>
                      <a:r>
                        <a:rPr lang="ko-KR" altLang="en-US" dirty="0">
                          <a:effectLst/>
                        </a:rPr>
                        <a:t>개</a:t>
                      </a:r>
                    </a:p>
                    <a:p>
                      <a:pPr algn="ctr"/>
                      <a:r>
                        <a:rPr lang="ko-KR" altLang="en-US" dirty="0">
                          <a:effectLst/>
                        </a:rPr>
                        <a:t> 제어채널</a:t>
                      </a:r>
                      <a:r>
                        <a:rPr lang="en-US" altLang="ko-KR" dirty="0">
                          <a:effectLst/>
                        </a:rPr>
                        <a:t>: 1</a:t>
                      </a:r>
                      <a:r>
                        <a:rPr lang="ko-KR" altLang="en-US" dirty="0">
                          <a:effectLst/>
                        </a:rPr>
                        <a:t>개</a:t>
                      </a:r>
                    </a:p>
                    <a:p>
                      <a:pPr algn="ctr"/>
                      <a:r>
                        <a:rPr lang="ko-KR" altLang="en-US" dirty="0">
                          <a:effectLst/>
                        </a:rPr>
                        <a:t> 생명안전채널</a:t>
                      </a:r>
                      <a:r>
                        <a:rPr lang="en-US" altLang="ko-KR" dirty="0">
                          <a:effectLst/>
                        </a:rPr>
                        <a:t>:1</a:t>
                      </a:r>
                      <a:r>
                        <a:rPr lang="ko-KR" altLang="en-US" dirty="0">
                          <a:effectLst/>
                        </a:rPr>
                        <a:t>개</a:t>
                      </a:r>
                    </a:p>
                    <a:p>
                      <a:pPr algn="ctr"/>
                      <a:r>
                        <a:rPr lang="ko-KR" altLang="en-US" dirty="0">
                          <a:effectLst/>
                        </a:rPr>
                        <a:t> 공공안전채널</a:t>
                      </a:r>
                      <a:r>
                        <a:rPr lang="en-US" altLang="ko-KR" dirty="0">
                          <a:effectLst/>
                        </a:rPr>
                        <a:t>:1</a:t>
                      </a:r>
                      <a:r>
                        <a:rPr lang="ko-KR" altLang="en-US" dirty="0">
                          <a:effectLst/>
                        </a:rPr>
                        <a:t>개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>
                          <a:effectLst/>
                        </a:rPr>
                        <a:t>멀티채널 </a:t>
                      </a:r>
                      <a:r>
                        <a:rPr lang="en-US" altLang="ko-KR" dirty="0">
                          <a:effectLst/>
                        </a:rPr>
                        <a:t>7</a:t>
                      </a:r>
                      <a:r>
                        <a:rPr lang="ko-KR" altLang="en-US" dirty="0">
                          <a:effectLst/>
                        </a:rPr>
                        <a:t>개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>
                          <a:effectLst/>
                        </a:rPr>
                        <a:t> 대역폭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 5/10MHz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 10MHz(</a:t>
                      </a:r>
                      <a:r>
                        <a:rPr lang="ko-KR" altLang="en-US" dirty="0">
                          <a:effectLst/>
                        </a:rPr>
                        <a:t>가용</a:t>
                      </a:r>
                      <a:r>
                        <a:rPr lang="en-US" altLang="ko-KR" dirty="0">
                          <a:effectLst/>
                        </a:rPr>
                        <a:t>:20</a:t>
                      </a:r>
                      <a:r>
                        <a:rPr lang="en-US" dirty="0">
                          <a:effectLst/>
                        </a:rPr>
                        <a:t>MHz)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>
                          <a:effectLst/>
                        </a:rPr>
                        <a:t> 이동 속도 지원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</a:rPr>
                        <a:t> 저속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</a:rPr>
                        <a:t> 고속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>
                          <a:effectLst/>
                        </a:rPr>
                        <a:t>전송 속도</a:t>
                      </a:r>
                      <a:endParaRPr lang="ko-KR" altLang="en-US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</a:rPr>
                        <a:t> 저속</a:t>
                      </a:r>
                      <a:r>
                        <a:rPr lang="en-US" altLang="ko-KR" dirty="0">
                          <a:effectLst/>
                        </a:rPr>
                        <a:t>(1</a:t>
                      </a:r>
                      <a:r>
                        <a:rPr lang="en-US" dirty="0">
                          <a:effectLst/>
                        </a:rPr>
                        <a:t>Mbps)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</a:rPr>
                        <a:t> 고속</a:t>
                      </a:r>
                      <a:r>
                        <a:rPr lang="en-US" altLang="ko-KR" dirty="0">
                          <a:effectLst/>
                        </a:rPr>
                        <a:t>(54</a:t>
                      </a:r>
                      <a:r>
                        <a:rPr lang="en-US" dirty="0">
                          <a:effectLst/>
                        </a:rPr>
                        <a:t>Mbps) </a:t>
                      </a:r>
                    </a:p>
                  </a:txBody>
                  <a:tcPr marL="0" marR="0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>
                          <a:effectLst/>
                        </a:rPr>
                        <a:t> 지원방식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  V2I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  V2I, V2V</a:t>
                      </a:r>
                    </a:p>
                  </a:txBody>
                  <a:tcPr marL="0" marR="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35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직사각형 66"/>
          <p:cNvSpPr/>
          <p:nvPr/>
        </p:nvSpPr>
        <p:spPr>
          <a:xfrm>
            <a:off x="4289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0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/>
          <p:cNvSpPr/>
          <p:nvPr/>
        </p:nvSpPr>
        <p:spPr>
          <a:xfrm>
            <a:off x="8745332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/>
          <p:cNvSpPr/>
          <p:nvPr/>
        </p:nvSpPr>
        <p:spPr>
          <a:xfrm>
            <a:off x="83164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/>
          <p:cNvSpPr/>
          <p:nvPr/>
        </p:nvSpPr>
        <p:spPr>
          <a:xfrm>
            <a:off x="4289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/>
          <p:cNvSpPr/>
          <p:nvPr/>
        </p:nvSpPr>
        <p:spPr>
          <a:xfrm>
            <a:off x="0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/>
          <p:cNvSpPr/>
          <p:nvPr/>
        </p:nvSpPr>
        <p:spPr>
          <a:xfrm>
            <a:off x="8745332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/>
          <p:cNvSpPr/>
          <p:nvPr/>
        </p:nvSpPr>
        <p:spPr>
          <a:xfrm>
            <a:off x="83164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691679" y="155339"/>
            <a:ext cx="58326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CCH &amp; SCH</a:t>
            </a:r>
            <a:endParaRPr lang="en-US" altLang="ko-KR" sz="4800" dirty="0">
              <a:solidFill>
                <a:schemeClr val="accent5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065344" y="1079817"/>
            <a:ext cx="73950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latin typeface="*HCI-Tulip-Identity-H"/>
              </a:rPr>
              <a:t>7</a:t>
            </a:r>
            <a:r>
              <a:rPr lang="ko-KR" altLang="en-US" dirty="0" smtClean="0">
                <a:latin typeface="*HCI-Tulip-Identity-H"/>
              </a:rPr>
              <a:t>개의 채널 중</a:t>
            </a:r>
            <a:r>
              <a:rPr lang="en-US" altLang="ko-KR" dirty="0" smtClean="0">
                <a:latin typeface="*HCI-Tulip-Identity-H"/>
              </a:rPr>
              <a:t>1</a:t>
            </a:r>
            <a:r>
              <a:rPr lang="ko-KR" altLang="en-US" dirty="0">
                <a:latin typeface="*ｽﾅｸ・ﾁﾟｸ暿ｶ-Identity-H"/>
              </a:rPr>
              <a:t>개는 </a:t>
            </a:r>
            <a:r>
              <a:rPr lang="en-US" altLang="ko-KR" dirty="0">
                <a:latin typeface="*HCI-Tulip-Identity-H"/>
              </a:rPr>
              <a:t>CCH(Control Channel)</a:t>
            </a:r>
            <a:r>
              <a:rPr lang="ko-KR" altLang="en-US" dirty="0">
                <a:latin typeface="*ｽﾅｸ・ﾁﾟｸ暿ｶ-Identity-H"/>
              </a:rPr>
              <a:t>로 정의하여 </a:t>
            </a:r>
            <a:endParaRPr lang="en-US" altLang="ko-KR" dirty="0" smtClean="0">
              <a:latin typeface="*ｽﾅｸ・ﾁﾟｸ暿ｶ-Identity-H"/>
            </a:endParaRPr>
          </a:p>
          <a:p>
            <a:r>
              <a:rPr lang="ko-KR" altLang="en-US" dirty="0" smtClean="0">
                <a:latin typeface="*ｽﾅｸ・ﾁﾟｸ暿ｶ-Identity-H"/>
              </a:rPr>
              <a:t>사용하고 나머지는 최대 </a:t>
            </a:r>
            <a:r>
              <a:rPr lang="en-US" altLang="ko-KR" dirty="0">
                <a:latin typeface="*HCI-Tulip-Identity-H"/>
              </a:rPr>
              <a:t>6</a:t>
            </a:r>
            <a:r>
              <a:rPr lang="ko-KR" altLang="en-US" dirty="0">
                <a:latin typeface="*ｽﾅｸ・ﾁﾟｸ暿ｶ-Identity-H"/>
              </a:rPr>
              <a:t>개 채널의 </a:t>
            </a:r>
            <a:r>
              <a:rPr lang="en-US" altLang="ko-KR" dirty="0">
                <a:latin typeface="*HCI-Tulip-Identity-H"/>
              </a:rPr>
              <a:t>SCH(Service Channel)</a:t>
            </a:r>
            <a:r>
              <a:rPr lang="ko-KR" altLang="en-US" dirty="0">
                <a:latin typeface="*ｽﾅｸ・ﾁﾟｸ暿ｶ-Identity-H"/>
              </a:rPr>
              <a:t>로 </a:t>
            </a:r>
            <a:endParaRPr lang="en-US" altLang="ko-KR" dirty="0" smtClean="0">
              <a:latin typeface="*ｽﾅｸ・ﾁﾟｸ暿ｶ-Identity-H"/>
            </a:endParaRPr>
          </a:p>
          <a:p>
            <a:r>
              <a:rPr lang="ko-KR" altLang="en-US" dirty="0" smtClean="0">
                <a:latin typeface="*ｽﾅｸ・ﾁﾟｸ暿ｶ-Identity-H"/>
              </a:rPr>
              <a:t>설정하여 사용한다</a:t>
            </a:r>
            <a:r>
              <a:rPr lang="en-US" altLang="ko-KR" dirty="0">
                <a:latin typeface="*HCI-Tulip-Identity-H"/>
              </a:rPr>
              <a:t>.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348880"/>
            <a:ext cx="6248400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439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직사각형 66"/>
          <p:cNvSpPr/>
          <p:nvPr/>
        </p:nvSpPr>
        <p:spPr>
          <a:xfrm>
            <a:off x="4289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0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/>
          <p:cNvSpPr/>
          <p:nvPr/>
        </p:nvSpPr>
        <p:spPr>
          <a:xfrm>
            <a:off x="8745332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/>
          <p:cNvSpPr/>
          <p:nvPr/>
        </p:nvSpPr>
        <p:spPr>
          <a:xfrm>
            <a:off x="83164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/>
          <p:cNvSpPr/>
          <p:nvPr/>
        </p:nvSpPr>
        <p:spPr>
          <a:xfrm>
            <a:off x="4289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/>
          <p:cNvSpPr/>
          <p:nvPr/>
        </p:nvSpPr>
        <p:spPr>
          <a:xfrm>
            <a:off x="0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/>
          <p:cNvSpPr/>
          <p:nvPr/>
        </p:nvSpPr>
        <p:spPr>
          <a:xfrm>
            <a:off x="8745332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/>
          <p:cNvSpPr/>
          <p:nvPr/>
        </p:nvSpPr>
        <p:spPr>
          <a:xfrm>
            <a:off x="83164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691679" y="155339"/>
            <a:ext cx="58326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CCH</a:t>
            </a:r>
            <a:r>
              <a:rPr lang="en-US" altLang="ko-KR" sz="4800" dirty="0" smtClean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 &amp; SCH</a:t>
            </a:r>
            <a:endParaRPr lang="en-US" altLang="ko-KR" sz="4800" dirty="0">
              <a:solidFill>
                <a:schemeClr val="accent5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7584" y="1052736"/>
            <a:ext cx="7128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 smtClean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1.CCH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7584" y="2204864"/>
            <a:ext cx="748883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management and (high priority) short 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>
              <a:latin typeface="*ｽﾅｸ・ﾁﾟｸ暿ｶ-Identity-H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*ｽﾅｸ・ﾁﾟｸ暿ｶ-Identity-H"/>
              </a:rPr>
              <a:t>시스템 </a:t>
            </a:r>
            <a:r>
              <a:rPr lang="ko-KR" altLang="en-US" dirty="0">
                <a:latin typeface="*ｽﾅｸ・ﾁﾟｸ暿ｶ-Identity-H"/>
              </a:rPr>
              <a:t>제어 및 안전 관련 메시지 전송에 사용된다</a:t>
            </a:r>
            <a:r>
              <a:rPr lang="en-US" altLang="ko-KR" dirty="0" smtClean="0">
                <a:latin typeface="*ｽﾅｸ・ﾁﾟｸ暿ｶ-Identity-H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>
              <a:latin typeface="*ｽﾅｸ・ﾁﾟｸ暿ｶ-Identity-H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*ｽﾅｸ・ﾁﾟｸ暿ｶ-Identity-H"/>
              </a:rPr>
              <a:t>두 </a:t>
            </a:r>
            <a:r>
              <a:rPr lang="ko-KR" altLang="en-US" dirty="0">
                <a:latin typeface="*ｽﾅｸ・ﾁﾟｸ暿ｶ-Identity-H"/>
              </a:rPr>
              <a:t>가지 종류의 메시지 </a:t>
            </a:r>
            <a:r>
              <a:rPr lang="ko-KR" altLang="en-US" dirty="0" smtClean="0">
                <a:latin typeface="*ｽﾅｸ・ﾁﾟｸ暿ｶ-Identity-H"/>
              </a:rPr>
              <a:t>전송</a:t>
            </a:r>
            <a:endParaRPr lang="en-US" altLang="ko-KR" dirty="0" smtClean="0">
              <a:latin typeface="*ｽﾅｸ・ﾁﾟｸ暿ｶ-Identity-H"/>
            </a:endParaRPr>
          </a:p>
          <a:p>
            <a:r>
              <a:rPr lang="en-US" altLang="ko-KR" dirty="0" smtClean="0">
                <a:latin typeface="*ｽﾅｸ・ﾁﾟｸ暿ｶ-Identity-H"/>
              </a:rPr>
              <a:t> 1) </a:t>
            </a:r>
            <a:r>
              <a:rPr lang="ko-KR" altLang="en-US" dirty="0">
                <a:latin typeface="*ｽﾅｸ・ﾁﾟｸ暿ｶ-Identity-H"/>
              </a:rPr>
              <a:t>안전 운전 관련 메시지</a:t>
            </a:r>
            <a:endParaRPr lang="en-US" altLang="ko-KR" dirty="0">
              <a:latin typeface="*ｽﾅｸ・ﾁﾟｸ暿ｶ-Identity-H"/>
            </a:endParaRPr>
          </a:p>
          <a:p>
            <a:r>
              <a:rPr lang="ko-KR" altLang="en-US" dirty="0" smtClean="0">
                <a:latin typeface="*ｽﾅｸ・ﾁﾟｸ暿ｶ-Identity-H"/>
              </a:rPr>
              <a:t>안전 운전 관련 메시지는 </a:t>
            </a:r>
            <a:r>
              <a:rPr lang="ko-KR" altLang="en-US" dirty="0">
                <a:latin typeface="*ｽﾅｸ・ﾁﾟｸ暿ｶ-Identity-H"/>
              </a:rPr>
              <a:t>돌발적 상황에 관련된 사건 기반 메시지와 </a:t>
            </a:r>
            <a:r>
              <a:rPr lang="ko-KR" altLang="en-US" dirty="0" smtClean="0">
                <a:latin typeface="*ｽﾅｸ・ﾁﾟｸ暿ｶ-Identity-H"/>
              </a:rPr>
              <a:t>안전 </a:t>
            </a:r>
            <a:r>
              <a:rPr lang="ko-KR" altLang="en-US" dirty="0">
                <a:latin typeface="*ｽﾅｸ・ﾁﾟｸ暿ｶ-Identity-H"/>
              </a:rPr>
              <a:t>운전을 위한 기본 정보로 주기적으로 전송된다</a:t>
            </a:r>
            <a:r>
              <a:rPr lang="en-US" altLang="ko-KR" dirty="0">
                <a:latin typeface="*ｽﾅｸ・ﾁﾟｸ暿ｶ-Identity-H"/>
              </a:rPr>
              <a:t>.</a:t>
            </a:r>
          </a:p>
          <a:p>
            <a:endParaRPr lang="en-US" altLang="ko-KR" dirty="0">
              <a:latin typeface="*ｽﾅｸ・ﾁﾟｸ暿ｶ-Identity-H"/>
            </a:endParaRPr>
          </a:p>
          <a:p>
            <a:r>
              <a:rPr lang="en-US" altLang="ko-KR" dirty="0" smtClean="0">
                <a:latin typeface="*ｽﾅｸ・ﾁﾟｸ暿ｶ-Identity-H"/>
              </a:rPr>
              <a:t> 2) </a:t>
            </a:r>
            <a:r>
              <a:rPr lang="en-US" altLang="ko-KR" dirty="0">
                <a:latin typeface="*ｽﾅｸ・ﾁﾟｸ暿ｶ-Identity-H"/>
              </a:rPr>
              <a:t>SCH </a:t>
            </a:r>
            <a:r>
              <a:rPr lang="ko-KR" altLang="en-US" dirty="0">
                <a:latin typeface="*ｽﾅｸ・ﾁﾟｸ暿ｶ-Identity-H"/>
              </a:rPr>
              <a:t>채널에서</a:t>
            </a:r>
            <a:r>
              <a:rPr lang="ko-KR" altLang="en-US" dirty="0">
                <a:latin typeface="*ｽﾅｸ・ﾁﾟｸ暿ｶ-Identity-H"/>
              </a:rPr>
              <a:t> 가용한 서비스를 공지하기 위한 </a:t>
            </a:r>
            <a:r>
              <a:rPr lang="en-US" altLang="ko-KR" dirty="0">
                <a:latin typeface="*ｽﾅｸ・ﾁﾟｸ暿ｶ-Identity-H"/>
              </a:rPr>
              <a:t>WSA </a:t>
            </a:r>
            <a:r>
              <a:rPr lang="ko-KR" altLang="en-US" dirty="0" smtClean="0">
                <a:latin typeface="*ｽﾅｸ・ﾁﾟｸ暿ｶ-Identity-H"/>
              </a:rPr>
              <a:t>메시지</a:t>
            </a:r>
            <a:endParaRPr lang="en-US" altLang="ko-KR" dirty="0" smtClean="0">
              <a:latin typeface="*ｽﾅｸ・ﾁﾟｸ暿ｶ-Identity-H"/>
            </a:endParaRPr>
          </a:p>
          <a:p>
            <a:endParaRPr lang="en-US" altLang="ko-KR" dirty="0">
              <a:latin typeface="*ｽﾅｸ・ﾁﾟｸ暿ｶ-Identity-H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*ｽﾅｸ・ﾁﾟｸ暿ｶ-Identity-H"/>
              </a:rPr>
              <a:t>채널 </a:t>
            </a:r>
            <a:r>
              <a:rPr lang="ko-KR" altLang="en-US" dirty="0" err="1" smtClean="0">
                <a:latin typeface="*ｽﾅｸ・ﾁﾟｸ暿ｶ-Identity-H"/>
              </a:rPr>
              <a:t>스위칭</a:t>
            </a:r>
            <a:r>
              <a:rPr lang="ko-KR" altLang="en-US" dirty="0" smtClean="0">
                <a:latin typeface="*ｽﾅｸ・ﾁﾟｸ暿ｶ-Identity-H"/>
              </a:rPr>
              <a:t> 동작으로 인해 메시지 전달에 시간적 제한을 받고 재전송이 없다</a:t>
            </a:r>
            <a:r>
              <a:rPr lang="en-US" altLang="ko-KR" dirty="0" smtClean="0">
                <a:latin typeface="*ｽﾅｸ・ﾁﾟｸ暿ｶ-Identity-H"/>
              </a:rPr>
              <a:t>. </a:t>
            </a:r>
            <a:endParaRPr lang="en-US" altLang="ko-KR" dirty="0">
              <a:latin typeface="*ｽﾅｸ・ﾁﾟｸ暿ｶ-Identity-H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945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직사각형 66"/>
          <p:cNvSpPr/>
          <p:nvPr/>
        </p:nvSpPr>
        <p:spPr>
          <a:xfrm>
            <a:off x="4289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/>
          <p:cNvSpPr/>
          <p:nvPr/>
        </p:nvSpPr>
        <p:spPr>
          <a:xfrm>
            <a:off x="0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/>
          <p:cNvSpPr/>
          <p:nvPr/>
        </p:nvSpPr>
        <p:spPr>
          <a:xfrm>
            <a:off x="8745332" y="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/>
          <p:cNvSpPr/>
          <p:nvPr/>
        </p:nvSpPr>
        <p:spPr>
          <a:xfrm>
            <a:off x="8316416" y="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/>
          <p:cNvSpPr/>
          <p:nvPr/>
        </p:nvSpPr>
        <p:spPr>
          <a:xfrm>
            <a:off x="4289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/>
          <p:cNvSpPr/>
          <p:nvPr/>
        </p:nvSpPr>
        <p:spPr>
          <a:xfrm>
            <a:off x="0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/>
          <p:cNvSpPr/>
          <p:nvPr/>
        </p:nvSpPr>
        <p:spPr>
          <a:xfrm>
            <a:off x="8745332" y="6451600"/>
            <a:ext cx="398668" cy="39866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/>
          <p:cNvSpPr/>
          <p:nvPr/>
        </p:nvSpPr>
        <p:spPr>
          <a:xfrm>
            <a:off x="8316416" y="6451600"/>
            <a:ext cx="398668" cy="3986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691679" y="155339"/>
            <a:ext cx="58326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CCH &amp; SCH</a:t>
            </a:r>
            <a:endParaRPr lang="en-US" altLang="ko-KR" sz="4800" dirty="0">
              <a:solidFill>
                <a:schemeClr val="accent5">
                  <a:lumMod val="7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7584" y="1052736"/>
            <a:ext cx="71287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 smtClean="0">
                <a:solidFill>
                  <a:schemeClr val="accent5">
                    <a:lumMod val="7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2.SCH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27584" y="2204864"/>
            <a:ext cx="7488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SCH </a:t>
            </a:r>
            <a:r>
              <a:rPr lang="en-US" altLang="ko-KR" dirty="0"/>
              <a:t>= general user message and IP traffic</a:t>
            </a:r>
            <a:endParaRPr lang="ko-KR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*ｽﾅｸ・ﾁﾟｸ暿ｶ-Identity-H"/>
              </a:rPr>
              <a:t>안전과는 무관한 데이터 교환에 사용된다</a:t>
            </a:r>
            <a:r>
              <a:rPr lang="en-US" altLang="ko-KR" dirty="0">
                <a:latin typeface="*ｽﾅｸ・ﾁﾟｸ暿ｶ-Identity-H"/>
              </a:rPr>
              <a:t>.</a:t>
            </a:r>
            <a:endParaRPr lang="ko-KR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>
              <a:latin typeface="*ｽﾅｸ・ﾁﾟｸ暿ｶ-Identity-H"/>
            </a:endParaRPr>
          </a:p>
        </p:txBody>
      </p:sp>
    </p:spTree>
    <p:extLst>
      <p:ext uri="{BB962C8B-B14F-4D97-AF65-F5344CB8AC3E}">
        <p14:creationId xmlns:p14="http://schemas.microsoft.com/office/powerpoint/2010/main" val="127318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직사각형 73"/>
          <p:cNvSpPr/>
          <p:nvPr/>
        </p:nvSpPr>
        <p:spPr>
          <a:xfrm>
            <a:off x="-324544" y="2132856"/>
            <a:ext cx="914400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7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Thank you</a:t>
            </a:r>
            <a:r>
              <a:rPr lang="en-US" altLang="ko-KR" sz="7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itchFamily="50" charset="-127"/>
                <a:ea typeface="나눔고딕 ExtraBold" pitchFamily="50" charset="-127"/>
                <a:sym typeface="Wingdings" pitchFamily="2" charset="2"/>
              </a:rPr>
              <a:t></a:t>
            </a:r>
            <a:endParaRPr lang="ko-KR" altLang="en-US" sz="7200" dirty="0" smtClean="0">
              <a:solidFill>
                <a:schemeClr val="tx1">
                  <a:lumMod val="65000"/>
                  <a:lumOff val="3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  <a:p>
            <a:pPr algn="ctr"/>
            <a:endParaRPr lang="en-US" altLang="ko-KR" sz="7200" dirty="0">
              <a:solidFill>
                <a:schemeClr val="tx1">
                  <a:lumMod val="85000"/>
                  <a:lumOff val="15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8205780" y="0"/>
            <a:ext cx="936104" cy="9361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7236296" y="0"/>
            <a:ext cx="936104" cy="93610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8205780" y="980728"/>
            <a:ext cx="936104" cy="936104"/>
          </a:xfrm>
          <a:prstGeom prst="rect">
            <a:avLst/>
          </a:prstGeom>
          <a:solidFill>
            <a:srgbClr val="4AA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971600" y="5921896"/>
            <a:ext cx="936104" cy="9361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0" y="4941168"/>
            <a:ext cx="936104" cy="93610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0" y="5921896"/>
            <a:ext cx="936104" cy="936104"/>
          </a:xfrm>
          <a:prstGeom prst="rect">
            <a:avLst/>
          </a:prstGeom>
          <a:solidFill>
            <a:srgbClr val="4AAB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7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70C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230</Words>
  <Application>Microsoft Office PowerPoint</Application>
  <PresentationFormat>화면 슬라이드 쇼(4:3)</PresentationFormat>
  <Paragraphs>76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*HCI-Tulip-Identity-H</vt:lpstr>
      <vt:lpstr>*ｽﾅｸ・ﾁﾟｸ暿ｶ-Identity-H</vt:lpstr>
      <vt:lpstr>나눔고딕</vt:lpstr>
      <vt:lpstr>나눔고딕 Bold</vt:lpstr>
      <vt:lpstr>나눔고딕 ExtraBold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성 지원</cp:lastModifiedBy>
  <cp:revision>208</cp:revision>
  <dcterms:created xsi:type="dcterms:W3CDTF">2015-10-29T09:10:23Z</dcterms:created>
  <dcterms:modified xsi:type="dcterms:W3CDTF">2016-09-22T08:24:50Z</dcterms:modified>
</cp:coreProperties>
</file>